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65" r:id="rId2"/>
  </p:sldMasterIdLst>
  <p:notesMasterIdLst>
    <p:notesMasterId r:id="rId21"/>
  </p:notesMasterIdLst>
  <p:sldIdLst>
    <p:sldId id="305" r:id="rId3"/>
    <p:sldId id="315" r:id="rId4"/>
    <p:sldId id="316" r:id="rId5"/>
    <p:sldId id="317" r:id="rId6"/>
    <p:sldId id="32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8" r:id="rId15"/>
    <p:sldId id="329" r:id="rId16"/>
    <p:sldId id="299" r:id="rId17"/>
    <p:sldId id="331" r:id="rId18"/>
    <p:sldId id="330" r:id="rId19"/>
    <p:sldId id="314" r:id="rId20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" userDrawn="1">
          <p15:clr>
            <a:srgbClr val="A4A3A4"/>
          </p15:clr>
        </p15:guide>
        <p15:guide id="2" pos="1066">
          <p15:clr>
            <a:srgbClr val="A4A3A4"/>
          </p15:clr>
        </p15:guide>
        <p15:guide id="3" orient="horz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B400"/>
    <a:srgbClr val="92C1CE"/>
    <a:srgbClr val="286C95"/>
    <a:srgbClr val="876CFC"/>
    <a:srgbClr val="5731FB"/>
    <a:srgbClr val="A60CFC"/>
    <a:srgbClr val="35285A"/>
    <a:srgbClr val="444A88"/>
    <a:srgbClr val="50557B"/>
    <a:srgbClr val="4D5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B4EA6-5589-40C7-A3DB-8F609EB9E1F5}" v="61" dt="2022-04-22T08:37:51.8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29" autoAdjust="0"/>
    <p:restoredTop sz="94684"/>
  </p:normalViewPr>
  <p:slideViewPr>
    <p:cSldViewPr snapToGrid="0">
      <p:cViewPr varScale="1">
        <p:scale>
          <a:sx n="128" d="100"/>
          <a:sy n="128" d="100"/>
        </p:scale>
        <p:origin x="150" y="276"/>
      </p:cViewPr>
      <p:guideLst>
        <p:guide orient="horz" pos="282"/>
        <p:guide pos="1066"/>
        <p:guide orient="horz"/>
        <p:guide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2T07:20:10.099"/>
    </inkml:context>
    <inkml:brush xml:id="br0">
      <inkml:brushProperty name="width" value="0.4" units="cm"/>
      <inkml:brushProperty name="height" value="0.8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17,'3'0,"9"-7,2-3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38:37.767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1 24575,'6'4'0,"0"0"0,0-1 0,0 0 0,1 0 0,0 0 0,-1-1 0,1 0 0,0 0 0,9 1 0,12 4 0,75 18 0,208 25 0,-266-45 0,235 41 0,-209-33 0,-9-6 0,1-2 0,1-3 0,112-12 0,-21 0 0,-19 8 0,-23 1 0,-1-5 0,118-20 0,-129 11 0,0 6 0,129 3 0,-24 2 0,323-32 0,-521 36-117,32-5 368,-39 5-311,1 0 0,-1 0 0,0 0 0,0 0 0,0 0 0,0-1 0,0 1 0,0 0 0,0-1 0,0 1 0,0-1 0,0 1 1,0-1-1,0 1 0,0-1 0,0 0 0,0 1 0,0-1 0,-1 0 0,1 0 0,0 0 0,-1 0 0,1 0 0,1-1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21:43.305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0 84 24575,'28'0'0,"10"2"0,-1-3 0,1-1 0,-1-2 0,52-12 0,-30-1 0,1 3 0,0 2 0,0 3 0,103-2 0,-137 14 0,0 1 0,-1 0 0,0 2 0,0 1 0,0 1 0,40 20 0,32 9 0,-49-20 0,0-2 0,1-2 0,0-3 0,92 8 0,428-17 0,-251-4 0,-40-8 0,13 0 0,-226 14 0,0 3 0,63 14 0,-113-17 0,107 12 0,-73-11 0,74 17 0,-57-4 0,1-4 0,0-2 0,0-3 0,94-2 0,-128-7 0,0-1 0,40-9 0,-31 4 0,56-1 0,23-2 0,33-7 0,2 7 0,223 13 0,-220 7 0,76 1 0,-158-12 0,433 13 0,-318 5 0,361-17 0,-309-6 0,-30 3 0,92-30 0,-249 29 0,0 3 0,0 2 0,66 11 0,-28-5 0,153-6 0,-104-4 0,-34-3 0,0-5 0,-1-5 0,116-32 0,-205 43 0,84-12 0,1 4 0,1 5 0,125 7 0,-224 1-227,0 0-1,0 1 1,0 0-1,0 0 1,11 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22:59.72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0 107 24575,'136'-2'0,"145"4"0,-265 1 0,0 0 0,0 1 0,0 0 0,28 13 0,-29-11 0,0 0 0,1-1 0,0-1 0,0 0 0,17 2 0,388-3 0,-212-6 0,103-7 0,20-1 0,-131 3 0,263-43 0,-426 48 0,-1 2 0,1 1 0,69 11 0,31 0 0,-56-9 0,0 4 0,-1 3 0,119 29 0,-150-27 0,0-2 0,1-2 0,76 0 0,153-22 0,17-39 0,-206 33 0,186-17 0,-34 15 0,-146 11 0,0 5 0,110 4 0,-122 14 0,-51-6 0,47 1 0,-36-6 0,391-14 0,-396 13 0,1 1 0,0 1 0,47 9 0,8 0 0,262 2 0,-168-8 0,-151-1 0,63 13 0,-67-9 0,1-2 0,36 2 0,-23-10 0,-1-1 0,0-3 0,85-22 0,35-6 0,-89 28 0,0 3 0,85 7 0,-38 0 0,239-18 0,-261 8 0,107 7 0,-85 2 0,-72 2 0,0 1 0,0 3 0,67 20 0,51 7 0,68-11 0,252-7 0,-90-7 0,-363-6 0,0 2 0,-1 2 0,1 1 0,50 20 0,49 12 0,-93-31 0,-2 1 0,83 9 0,-114-19 0,1-1 0,-1 0 0,0 0 0,1-1 0,-1-1 0,0 0 0,0-1 0,0 0 0,0-1 0,-1 0 0,18-9 0,28-12 34,-49 23-189,1-1-1,-1-1 1,0 1-1,0-2 1,0 1-1,0-1 1,-1 0-1,13-11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26:16.762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0 24575,'42'11'0,"-16"-2"0,72 9 0,-66-13 0,-1 0 0,0 2 0,0 2 0,32 13 0,0 10 0,-51-25 0,0 0 0,1-1 0,0 0 0,0-1 0,0 0 0,1-1 0,0-1 0,-1 0 0,28 2 0,-10-4 0,9-1 0,0 1 0,0 3 0,42 9 0,-30-4 0,-1-1 0,85 1 0,105-13 0,-228 3 0,174-21 0,4-1 0,-167 22 0,-1 1 0,0 1 0,0 1 0,0 2 0,-1 0 0,27 8 0,14 15 0,-52-21 0,1-1 0,0 0 0,0 0 0,0-1 0,0-1 0,22 3 0,-2-3 0,49 7 0,2-5 0,-1-3 0,99-10 0,-113 3 0,1 3 0,117 12 0,5 0 0,-107-12 0,113-18 0,-182 17 0,0-1 0,0-1 0,0 0 0,-1-1 0,25-15 0,-21 12 0,0 0 0,37-12 0,67-7 0,1 6 0,185-11 0,71 30 0,-195 6 0,78-3-1365,-209 0-5461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26:20.054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0 22 24575,'4'-2'0,"-1"0"0,0-1 0,1 1 0,-1 1 0,1-1 0,-1 0 0,1 1 0,0 0 0,-1 0 0,1 0 0,0 0 0,7 0 0,54 0 0,-44 1 0,269 11 0,-6 0 0,-266-12 0,1 2 0,-1-1 0,1 2 0,-1 1 0,0 0 0,1 1 0,30 12 0,-30-11 0,1 0 0,0-1 0,0-1 0,0-1 0,1-1 0,-1-1 0,40-4 0,11 1 0,175-9 0,84 3 0,-274 14 0,87 21 0,-16-2 0,-24-10 0,172 1 0,-262-14 0,0 0 0,-1 1 0,1 1 0,-1 0 0,17 6 0,40 8 0,-36-14-1365,-4-1-5461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27:27.037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1 146 24575,'14'-5'0,"1"0"0,0 1 0,1 1 0,-1 1 0,0 0 0,1 0 0,-1 2 0,22 1 0,-1-1 0,13 0 0,-1 2 0,1 2 0,74 15 0,-63-5 0,1-4 0,0-2 0,80 0 0,-69-7 0,89 13 0,-104-9 0,1-1 0,0-3 0,0-3 0,67-10 0,31-22 0,-52 9 0,-13 4 0,-35 7 0,61-6 0,214-5 0,-79-4 0,-34 1 0,-118 24 0,180 16 0,-113-6 102,22 1-1569,-161-2-5359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37:40.771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87 24575,'7'1'0,"0"0"0,0 1 0,0 0 0,0 0 0,-1 1 0,1 0 0,6 3 0,25 10 0,165 45 0,-190-57 0,0-2 0,0 1 0,0-2 0,1 1 0,-1-2 0,0 0 0,20-2 0,7-5 0,43-12 0,-45 10 0,72-8 0,-6 2 0,-52 1 0,-1-2 0,86-41 0,-116 49 0,1 1 0,0 0 0,0 2 0,0 0 0,1 2 0,23-1 0,145 4 0,-91 3 0,-68-1 0,0 2 0,1 1 0,-2 1 0,49 17 0,19 4 0,62-1 0,-39-9 0,-30 9 0,-71-19 0,0 0 0,0-2 0,0 0 0,23 1 0,377 8 0,-349-9 0,0-3 0,0-3 0,123-18 0,-90 1 0,123-24 0,64-10 0,-243 44 0,0 2 0,1 2 0,96 6 0,-57 0 0,-41 0 0,1 2 0,-1 2 0,73 19 0,47 7 0,24 6 0,-121-23 0,1-4 0,1-2 0,0-4 0,85-5 0,81 2 0,165-5 0,-274-6 0,89-3 0,1 0 0,-95 3 0,189-12 0,-266 16 0,0-2 0,48-13 0,-52 10 0,0 1 0,73-3 0,-65 9 0,1-3 0,61-13 0,-81 16 0,0 0 0,0 3 0,1 1 0,-1 1 0,47 10 0,22 0 0,190 14 0,125-20 0,-236-9 0,-67 2 0,231 11 0,-331-9-116,-5 1 166,0-1 0,0 0 0,0-1 0,15-1 0,-23 1-93,1 0 0,-1-1 1,0 1-1,1 0 0,-1-1 0,1 1 0,-1-1 0,0 1 1,1-1-1,-1 1 0,0-1 0,0 0 0,1 0 0,-1 0 1,0 0-1,0 0 0,0 0 0,0 0 0,0 0 0,0 0 1,-1 0-1,1-1 0,0 1 0,0 0 0,-1 0 0,1-1 1,-1 1-1,1-1 0,-1 1 0,0 0 0,1-1 0,-1 1 1,0-1-1,0-2 0,-2-16-6783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38:25.676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85 24575,'1'1'0,"0"1"0,0-1 0,0 1 0,0-1 0,0 0 0,0 1 0,1-1 0,-1 0 0,0 0 0,1 0 0,-1 0 0,1 0 0,-1 0 0,1-1 0,0 1 0,-1 0 0,4 0 0,31 11 0,-6-6 0,0-2 0,1-2 0,-1 0 0,1-2 0,46-6 0,-1-3 0,-37 4 0,54-1 0,-20 6 0,134 6 0,-173-3 0,0 2 0,0 1 0,0 2 0,33 13 0,-41-15 0,-1-1 0,1-1 0,0-1 0,0-1 0,0-1 0,47-6 0,8 2 0,-33 6 0,0 2 0,86 20 0,-86-15 0,1-1 0,80 4 0,-41-12 0,500-4 0,-136-37 0,-377 26 0,-13 3 0,89-6 0,127-7 0,-221 18 0,101-8 0,879 15 0,-948 4 0,-1 4 0,0 4 0,112 31 0,-168-36 0,6 1 0,0-2 0,1-2 0,-1-1 0,1-2 0,0-2 0,72-8 0,-37 0 0,143 4 0,-7 1 0,-176-1 0,0-2 0,-1-2 0,44-15 0,57-12 0,-12 24 0,-10 2 0,44-16 0,167-21 0,28 26 0,-233 20-1365,-67 0-5461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2T07:38:35.894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0 153 24575,'54'-2'0,"81"-13"0,-100 12 0,54 1 0,-61 3 0,0-2 0,0-1 0,44-8 0,-36 4 0,1 2 0,0 1 0,0 2 0,42 5 0,5-2 0,21-1 0,126-2 0,-147-10 0,17 0 0,-43 11 0,-1-3 0,0-2 0,0-3 0,0-2 0,64-21 0,-93 22 0,1 2 0,0 2 0,0 0 0,0 2 0,42 0 0,150 18 0,-17-1 0,-147-13 0,83 13 0,-4 0 0,33 5 0,-55-2 0,1-4 0,0-6 0,179-10 0,-220-5-1365,-39 3-5461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C78E8-B349-447D-9078-5E7B92D7C56E}" type="datetimeFigureOut">
              <a:rPr lang="de-CH" smtClean="0"/>
              <a:t>22.04.2022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EAEED-FB48-47BE-A1E3-B286C62FF8DA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377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00075" y="1107364"/>
            <a:ext cx="7966076" cy="363608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  <a:lvl2pPr marL="0" indent="0">
              <a:buFontTx/>
              <a:buNone/>
              <a:defRPr sz="2000" i="1">
                <a:solidFill>
                  <a:schemeClr val="bg1">
                    <a:lumMod val="95000"/>
                    <a:lumOff val="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Textplatzhalt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03251" y="407988"/>
            <a:ext cx="7931149" cy="5575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CH" sz="3200" b="1" i="1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/>
              <a:t>TEXTMASTERFORMAT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2484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ohn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09600" y="400049"/>
            <a:ext cx="7943851" cy="431165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  <a:lvl2pPr marL="0" indent="0">
              <a:buFontTx/>
              <a:buNone/>
              <a:defRPr sz="2000" i="1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427792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692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41325" y="480417"/>
            <a:ext cx="5222875" cy="190718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  <a:lvl2pPr marL="0" indent="0">
              <a:buFontTx/>
              <a:buNone/>
              <a:defRPr sz="2000" i="1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Textplatzhalter 14"/>
          <p:cNvSpPr>
            <a:spLocks noGrp="1"/>
          </p:cNvSpPr>
          <p:nvPr>
            <p:ph type="body" sz="quarter" idx="12" hasCustomPrompt="1"/>
          </p:nvPr>
        </p:nvSpPr>
        <p:spPr>
          <a:xfrm rot="20913994">
            <a:off x="1949854" y="3096727"/>
            <a:ext cx="7210425" cy="5575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b="1" i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7796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ohn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2">
            <a:extLst>
              <a:ext uri="{FF2B5EF4-FFF2-40B4-BE49-F238E27FC236}">
                <a16:creationId xmlns:a16="http://schemas.microsoft.com/office/drawing/2014/main" id="{3C046C50-C79C-45ED-BABB-FDE0BA02FF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1325" y="480417"/>
            <a:ext cx="5222875" cy="190718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  <a:lvl2pPr marL="0" indent="0">
              <a:buFontTx/>
              <a:buNone/>
              <a:defRPr sz="2000" i="1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144345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75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2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8795FDF-0C1C-483A-A28F-22A4D65BE7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24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5" Type="http://schemas.openxmlformats.org/officeDocument/2006/relationships/image" Target="../media/image10.png"/><Relationship Id="rId4" Type="http://schemas.openxmlformats.org/officeDocument/2006/relationships/customXml" Target="../ink/ink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www.flickr.com/photos/danipuntocom/7980849558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www.flickr.com/photos/danipuntocom/7980849558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www.flickr.com/photos/danipuntocom/7980849558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Mose hütete damals die Schafe und Ziegen seines Schwiegervaters Jitro, des Priesters von Midian. </a:t>
            </a:r>
          </a:p>
          <a:p>
            <a:r>
              <a:rPr lang="de-CH" sz="3600" dirty="0"/>
              <a:t>Eines Tages trieb er die Herde von der Steppe hinauf in die Berge und kam zum Horeb, dem Berg Gottes. </a:t>
            </a:r>
            <a:r>
              <a:rPr lang="de-CH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0905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474650" y="400049"/>
            <a:ext cx="8222620" cy="4311651"/>
          </a:xfrm>
        </p:spPr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Ja, ich habe die Hilfeschreie der Israeliten gehört; ich habe gesehen, wie die Ägypter sie quälen.</a:t>
            </a:r>
          </a:p>
          <a:p>
            <a:r>
              <a:rPr lang="de-CH" sz="3600" dirty="0">
                <a:solidFill>
                  <a:srgbClr val="FFC000"/>
                </a:solidFill>
              </a:rPr>
              <a:t>Darum </a:t>
            </a:r>
            <a:r>
              <a:rPr lang="de-CH" sz="3600" dirty="0"/>
              <a:t>geh (Du) nach Ägypten, Mose! Ich sende dich zum Pharao, denn du sollst mein Volk Israel aus Ägypten herausführen!«	</a:t>
            </a:r>
          </a:p>
        </p:txBody>
      </p:sp>
    </p:spTree>
    <p:extLst>
      <p:ext uri="{BB962C8B-B14F-4D97-AF65-F5344CB8AC3E}">
        <p14:creationId xmlns:p14="http://schemas.microsoft.com/office/powerpoint/2010/main" val="234663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Aber Mose erwiderte: »Ich soll zum Pharao gehen und die Israeliten aus Ägypten herausführen? Wer bin ich schon?«</a:t>
            </a:r>
            <a:r>
              <a:rPr lang="de-CH" dirty="0"/>
              <a:t>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DDD073B9-1617-428D-9ECC-507D47E99CF6}"/>
                  </a:ext>
                </a:extLst>
              </p14:cNvPr>
              <p14:cNvContentPartPr/>
              <p14:nvPr/>
            </p14:nvContentPartPr>
            <p14:xfrm>
              <a:off x="3424863" y="2666626"/>
              <a:ext cx="3349800" cy="7056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DDD073B9-1617-428D-9ECC-507D47E99C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07223" y="2648986"/>
                <a:ext cx="3385440" cy="10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4676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Gott antwortete: »</a:t>
            </a:r>
            <a:r>
              <a:rPr lang="de-CH" sz="3600" dirty="0">
                <a:solidFill>
                  <a:srgbClr val="FFC000"/>
                </a:solidFill>
              </a:rPr>
              <a:t>Ich stehe dir bei </a:t>
            </a:r>
            <a:r>
              <a:rPr lang="de-CH" sz="3600" dirty="0"/>
              <a:t>und gebe dir ein Zeichen, an dem du erkennst, dass ich dich gesandt habe: Wenn du mein Volk aus Ägypten herausgeführt hast, werdet ihr mich an diesem Berg hier </a:t>
            </a:r>
            <a:r>
              <a:rPr lang="de-CH" sz="3600" dirty="0">
                <a:solidFill>
                  <a:srgbClr val="FFC000"/>
                </a:solidFill>
              </a:rPr>
              <a:t>anbeten</a:t>
            </a:r>
            <a:r>
              <a:rPr lang="de-CH" sz="3600" dirty="0"/>
              <a:t> und mir </a:t>
            </a:r>
            <a:r>
              <a:rPr lang="de-CH" sz="3600" dirty="0">
                <a:solidFill>
                  <a:srgbClr val="FFC000"/>
                </a:solidFill>
              </a:rPr>
              <a:t>dienen</a:t>
            </a:r>
            <a:r>
              <a:rPr lang="de-CH" sz="3600" dirty="0"/>
              <a:t>!«</a:t>
            </a:r>
          </a:p>
          <a:p>
            <a:r>
              <a:rPr lang="de-CH" dirty="0"/>
              <a:t>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BAF5953D-EED5-4CE3-B707-AD3AB974AB8A}"/>
                  </a:ext>
                </a:extLst>
              </p14:cNvPr>
              <p14:cNvContentPartPr/>
              <p14:nvPr/>
            </p14:nvContentPartPr>
            <p14:xfrm>
              <a:off x="3927063" y="1543426"/>
              <a:ext cx="2728800" cy="8388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BAF5953D-EED5-4CE3-B707-AD3AB974AB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9423" y="1525786"/>
                <a:ext cx="2764440" cy="11952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D7EA5740-805B-4109-9DF1-B6A61C5D53EB}"/>
              </a:ext>
            </a:extLst>
          </p:cNvPr>
          <p:cNvGrpSpPr/>
          <p:nvPr/>
        </p:nvGrpSpPr>
        <p:grpSpPr>
          <a:xfrm>
            <a:off x="764103" y="4299586"/>
            <a:ext cx="4195440" cy="100440"/>
            <a:chOff x="764103" y="4299586"/>
            <a:chExt cx="4195440" cy="10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47DD9682-8DBD-42C1-8FCC-1CFD9C02E077}"/>
                    </a:ext>
                  </a:extLst>
                </p14:cNvPr>
                <p14:cNvContentPartPr/>
                <p14:nvPr/>
              </p14:nvContentPartPr>
              <p14:xfrm>
                <a:off x="764103" y="4299586"/>
                <a:ext cx="1294920" cy="5544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47DD9682-8DBD-42C1-8FCC-1CFD9C02E07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46103" y="4281586"/>
                  <a:ext cx="133056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B076EC86-1DA2-4C2D-B007-9FC395B4ECBE}"/>
                    </a:ext>
                  </a:extLst>
                </p14:cNvPr>
                <p14:cNvContentPartPr/>
                <p14:nvPr/>
              </p14:nvContentPartPr>
              <p14:xfrm>
                <a:off x="3784503" y="4331626"/>
                <a:ext cx="1175040" cy="6840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B076EC86-1DA2-4C2D-B007-9FC395B4ECB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766863" y="4313986"/>
                  <a:ext cx="1210680" cy="104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0550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262329" y="247338"/>
            <a:ext cx="8626838" cy="4586989"/>
          </a:xfrm>
        </p:spPr>
        <p:txBody>
          <a:bodyPr/>
          <a:lstStyle/>
          <a:p>
            <a:r>
              <a:rPr lang="de-CH" sz="3600" dirty="0"/>
              <a:t>Jesaja 61,1-3</a:t>
            </a:r>
          </a:p>
          <a:p>
            <a:r>
              <a:rPr lang="de-CH" sz="3600" dirty="0"/>
              <a:t>Der Geist des HERRN ruht auf mir, weil er mich berufen und bevollmächtigt hat. Er hat mich gesandt, </a:t>
            </a:r>
            <a:r>
              <a:rPr lang="de-CH" sz="3600" dirty="0">
                <a:solidFill>
                  <a:srgbClr val="FFC000"/>
                </a:solidFill>
              </a:rPr>
              <a:t>den Armen </a:t>
            </a:r>
            <a:r>
              <a:rPr lang="de-CH" sz="3600" dirty="0"/>
              <a:t>die frohe Botschaft zu bringen</a:t>
            </a:r>
            <a:r>
              <a:rPr lang="de-CH" sz="3600" dirty="0">
                <a:solidFill>
                  <a:srgbClr val="FFC000"/>
                </a:solidFill>
              </a:rPr>
              <a:t> </a:t>
            </a:r>
            <a:r>
              <a:rPr lang="de-CH" sz="3600" dirty="0"/>
              <a:t>und </a:t>
            </a:r>
            <a:r>
              <a:rPr lang="de-CH" sz="3600" dirty="0">
                <a:solidFill>
                  <a:srgbClr val="FFC000"/>
                </a:solidFill>
              </a:rPr>
              <a:t>die Verzweifelten </a:t>
            </a:r>
            <a:r>
              <a:rPr lang="de-CH" sz="3600" dirty="0"/>
              <a:t>zu trösten. Ich rufe Freiheit aus für </a:t>
            </a:r>
            <a:r>
              <a:rPr lang="de-CH" sz="3600" dirty="0">
                <a:solidFill>
                  <a:srgbClr val="FFC000"/>
                </a:solidFill>
              </a:rPr>
              <a:t>die Gefangenen</a:t>
            </a:r>
            <a:r>
              <a:rPr lang="de-CH" sz="3600" dirty="0"/>
              <a:t>, ihre Fesseln werden nun gelöst und die Kerkertüren geöffnet.</a:t>
            </a:r>
            <a:r>
              <a:rPr lang="de-CH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0680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262329" y="247338"/>
            <a:ext cx="8626838" cy="4586989"/>
          </a:xfrm>
        </p:spPr>
        <p:txBody>
          <a:bodyPr/>
          <a:lstStyle/>
          <a:p>
            <a:r>
              <a:rPr lang="de-CH" sz="3600" dirty="0"/>
              <a:t>Jesaja 61,1-3</a:t>
            </a:r>
          </a:p>
          <a:p>
            <a:r>
              <a:rPr lang="de-CH" sz="3600" dirty="0"/>
              <a:t>Ich rufe ihnen zu: »</a:t>
            </a:r>
            <a:r>
              <a:rPr lang="de-CH" sz="3600" dirty="0">
                <a:solidFill>
                  <a:srgbClr val="FFC000"/>
                </a:solidFill>
              </a:rPr>
              <a:t>Jetzt </a:t>
            </a:r>
            <a:r>
              <a:rPr lang="de-CH" sz="3600" dirty="0"/>
              <a:t>erlässt der HERR eure Schuld!« Doch nun ist auch die Zeit </a:t>
            </a:r>
          </a:p>
          <a:p>
            <a:r>
              <a:rPr lang="de-CH" sz="3600" dirty="0"/>
              <a:t>gekommen, dass unser Gott mit seinen Feinden abrechnet. Er hat mich gesandt, </a:t>
            </a:r>
            <a:r>
              <a:rPr lang="de-CH" sz="3600" dirty="0">
                <a:solidFill>
                  <a:srgbClr val="FFC000"/>
                </a:solidFill>
              </a:rPr>
              <a:t>alle</a:t>
            </a:r>
            <a:r>
              <a:rPr lang="de-CH" sz="3600" dirty="0"/>
              <a:t> </a:t>
            </a:r>
            <a:r>
              <a:rPr lang="de-CH" sz="3600" dirty="0">
                <a:solidFill>
                  <a:srgbClr val="FFC000"/>
                </a:solidFill>
              </a:rPr>
              <a:t>Trauernden</a:t>
            </a:r>
            <a:r>
              <a:rPr lang="de-CH" sz="3600" dirty="0"/>
              <a:t> zu trösten.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84223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CBC8274-409F-43E5-991D-4D22EEC0DBCC}"/>
              </a:ext>
            </a:extLst>
          </p:cNvPr>
          <p:cNvSpPr txBox="1"/>
          <p:nvPr/>
        </p:nvSpPr>
        <p:spPr>
          <a:xfrm>
            <a:off x="1" y="5143501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/>
              <a:t>"</a:t>
            </a:r>
            <a:r>
              <a:rPr lang="de-CH" sz="900" dirty="0">
                <a:hlinkClick r:id="rId2" tooltip="https://www.flickr.com/photos/danipuntocom/7980849558/"/>
              </a:rPr>
              <a:t>Dieses Foto</a:t>
            </a:r>
            <a:r>
              <a:rPr lang="de-CH" sz="900" dirty="0"/>
              <a:t>" von Unbekannter Autor ist lizenziert gemäß </a:t>
            </a:r>
            <a:r>
              <a:rPr lang="de-CH" sz="900" dirty="0">
                <a:hlinkClick r:id="rId3" tooltip="https://creativecommons.org/licenses/by-nc/3.0/"/>
              </a:rPr>
              <a:t>CC BY-NC</a:t>
            </a:r>
            <a:endParaRPr lang="de-CH" sz="900" dirty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6684A4F9-4862-4280-A71C-1BDB5B3645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1653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CBC8274-409F-43E5-991D-4D22EEC0DBCC}"/>
              </a:ext>
            </a:extLst>
          </p:cNvPr>
          <p:cNvSpPr txBox="1"/>
          <p:nvPr/>
        </p:nvSpPr>
        <p:spPr>
          <a:xfrm>
            <a:off x="1" y="5143501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/>
              <a:t>"</a:t>
            </a:r>
            <a:r>
              <a:rPr lang="de-CH" sz="900" dirty="0">
                <a:hlinkClick r:id="rId2" tooltip="https://www.flickr.com/photos/danipuntocom/7980849558/"/>
              </a:rPr>
              <a:t>Dieses Foto</a:t>
            </a:r>
            <a:r>
              <a:rPr lang="de-CH" sz="900" dirty="0"/>
              <a:t>" von Unbekannter Autor ist lizenziert gemäß </a:t>
            </a:r>
            <a:r>
              <a:rPr lang="de-CH" sz="900" dirty="0">
                <a:hlinkClick r:id="rId3" tooltip="https://creativecommons.org/licenses/by-nc/3.0/"/>
              </a:rPr>
              <a:t>CC BY-NC</a:t>
            </a:r>
            <a:endParaRPr lang="de-CH" sz="900" dirty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6684A4F9-4862-4280-A71C-1BDB5B3645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796284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CBC8274-409F-43E5-991D-4D22EEC0DBCC}"/>
              </a:ext>
            </a:extLst>
          </p:cNvPr>
          <p:cNvSpPr txBox="1"/>
          <p:nvPr/>
        </p:nvSpPr>
        <p:spPr>
          <a:xfrm>
            <a:off x="1" y="5143501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/>
              <a:t>"</a:t>
            </a:r>
            <a:r>
              <a:rPr lang="de-CH" sz="900" dirty="0">
                <a:hlinkClick r:id="rId2" tooltip="https://www.flickr.com/photos/danipuntocom/7980849558/"/>
              </a:rPr>
              <a:t>Dieses Foto</a:t>
            </a:r>
            <a:r>
              <a:rPr lang="de-CH" sz="900" dirty="0"/>
              <a:t>" von Unbekannter Autor ist lizenziert gemäß </a:t>
            </a:r>
            <a:r>
              <a:rPr lang="de-CH" sz="900" dirty="0">
                <a:hlinkClick r:id="rId3" tooltip="https://creativecommons.org/licenses/by-nc/3.0/"/>
              </a:rPr>
              <a:t>CC BY-NC</a:t>
            </a:r>
            <a:endParaRPr lang="de-CH" sz="900" dirty="0"/>
          </a:p>
        </p:txBody>
      </p:sp>
      <p:pic>
        <p:nvPicPr>
          <p:cNvPr id="3" name="Bildplatzhalter 2" descr="Ein Bild, das Fuß enthält.&#10;&#10;Automatisch generierte Beschreibung">
            <a:extLst>
              <a:ext uri="{FF2B5EF4-FFF2-40B4-BE49-F238E27FC236}">
                <a16:creationId xmlns:a16="http://schemas.microsoft.com/office/drawing/2014/main" id="{A8DDDE3B-4E9D-442B-BEEA-5265B362614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2686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platzhalter 3" descr="Füße, die Schuhe für einen feierlichen Anlass tragen">
            <a:extLst>
              <a:ext uri="{FF2B5EF4-FFF2-40B4-BE49-F238E27FC236}">
                <a16:creationId xmlns:a16="http://schemas.microsoft.com/office/drawing/2014/main" id="{8DAAA5BB-BF33-46C9-BFC4-C656531F3A6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0392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600074" y="415924"/>
            <a:ext cx="7943851" cy="4311651"/>
          </a:xfrm>
        </p:spPr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Dort erschien ihm der Engel des HERRN in einer Flamme, die aus einem Dornbusch schlug. </a:t>
            </a:r>
          </a:p>
          <a:p>
            <a:r>
              <a:rPr lang="de-CH" sz="3600" dirty="0"/>
              <a:t>Als Mose genauer hinsah, bemerkte er, dass der Busch zwar in Flammen stand, aber nicht niederbrannte.</a:t>
            </a:r>
          </a:p>
        </p:txBody>
      </p:sp>
    </p:spTree>
    <p:extLst>
      <p:ext uri="{BB962C8B-B14F-4D97-AF65-F5344CB8AC3E}">
        <p14:creationId xmlns:p14="http://schemas.microsoft.com/office/powerpoint/2010/main" val="167706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»Merkwürdig«, dachte Mose, »warum verbrennt der Busch nicht? Das muss ich mir aus der Nähe ansehen.«</a:t>
            </a:r>
          </a:p>
        </p:txBody>
      </p:sp>
    </p:spTree>
    <p:extLst>
      <p:ext uri="{BB962C8B-B14F-4D97-AF65-F5344CB8AC3E}">
        <p14:creationId xmlns:p14="http://schemas.microsoft.com/office/powerpoint/2010/main" val="261982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Der HERR sah, dass Mose sich dem Feuer näherte, um es genauer zu betrachten. Da rief er ihm aus dem Busch zu: »Mose, Mose!« </a:t>
            </a:r>
          </a:p>
          <a:p>
            <a:r>
              <a:rPr lang="de-CH" sz="3600" dirty="0">
                <a:solidFill>
                  <a:srgbClr val="FFC000"/>
                </a:solidFill>
              </a:rPr>
              <a:t>Mose = Sohn eines unbekannten Vaters</a:t>
            </a:r>
          </a:p>
          <a:p>
            <a:r>
              <a:rPr lang="de-CH" sz="3600" dirty="0">
                <a:solidFill>
                  <a:srgbClr val="FFC000"/>
                </a:solidFill>
              </a:rPr>
              <a:t>Mose = Herausgezogener</a:t>
            </a:r>
          </a:p>
          <a:p>
            <a:r>
              <a:rPr lang="de-CH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7947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Der HERR sah, dass Mose sich dem Feuer näherte, um es genauer zu betrachten. Da rief er ihm aus dem Busch zu: »Mose, Mose!« </a:t>
            </a:r>
          </a:p>
          <a:p>
            <a:r>
              <a:rPr lang="de-CH" sz="3600" dirty="0">
                <a:solidFill>
                  <a:srgbClr val="FFC000"/>
                </a:solidFill>
              </a:rPr>
              <a:t>»Ja, Herr, hier bin ich«, </a:t>
            </a:r>
            <a:r>
              <a:rPr lang="de-CH" sz="3600" dirty="0"/>
              <a:t>antwortete er.</a:t>
            </a:r>
          </a:p>
          <a:p>
            <a:r>
              <a:rPr lang="de-CH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75248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»Komm nicht näher!«, befahl Gott. </a:t>
            </a:r>
          </a:p>
          <a:p>
            <a:r>
              <a:rPr lang="de-CH" sz="3600" dirty="0"/>
              <a:t>»Zieh deine Schuhe aus, denn du stehst auf heiligem Boden!</a:t>
            </a:r>
          </a:p>
          <a:p>
            <a:endParaRPr lang="de-CH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837B3C40-29B0-4FB9-AEBA-E925BEBBFD9A}"/>
                  </a:ext>
                </a:extLst>
              </p14:cNvPr>
              <p14:cNvContentPartPr/>
              <p14:nvPr/>
            </p14:nvContentPartPr>
            <p14:xfrm>
              <a:off x="524343" y="1148146"/>
              <a:ext cx="10800" cy="648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837B3C40-29B0-4FB9-AEBA-E925BEBBFD9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2703" y="1004146"/>
                <a:ext cx="154440" cy="29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4898FE25-51AC-4B04-8723-C849786C0488}"/>
                  </a:ext>
                </a:extLst>
              </p14:cNvPr>
              <p14:cNvContentPartPr/>
              <p14:nvPr/>
            </p14:nvContentPartPr>
            <p14:xfrm>
              <a:off x="861663" y="1521035"/>
              <a:ext cx="3349080" cy="9864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4898FE25-51AC-4B04-8723-C849786C048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3663" y="1503035"/>
                <a:ext cx="338472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1BC328F3-4F92-4A24-8E9F-C80BB7C27765}"/>
                  </a:ext>
                </a:extLst>
              </p14:cNvPr>
              <p14:cNvContentPartPr/>
              <p14:nvPr/>
            </p14:nvContentPartPr>
            <p14:xfrm>
              <a:off x="809103" y="2240026"/>
              <a:ext cx="4050720" cy="9828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1BC328F3-4F92-4A24-8E9F-C80BB7C2776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1103" y="2222026"/>
                <a:ext cx="4086360" cy="13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575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Ich bin der Gott, den dein Vater verehrt hat, der Gott Abrahams, Isaaks und Jakobs.« Mose verhüllte sein Gesicht, denn er hatte Angst davor, Gott anzuschauen.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0F91C9CD-57E4-4590-BC53-BCA677D47CB7}"/>
                  </a:ext>
                </a:extLst>
              </p14:cNvPr>
              <p14:cNvContentPartPr/>
              <p14:nvPr/>
            </p14:nvContentPartPr>
            <p14:xfrm>
              <a:off x="2225703" y="2075866"/>
              <a:ext cx="1772640" cy="9792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0F91C9CD-57E4-4590-BC53-BCA677D47C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8063" y="2057866"/>
                <a:ext cx="180828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FA109350-C35D-4C41-9963-1B48D4E7AB83}"/>
                  </a:ext>
                </a:extLst>
              </p14:cNvPr>
              <p14:cNvContentPartPr/>
              <p14:nvPr/>
            </p14:nvContentPartPr>
            <p14:xfrm>
              <a:off x="4399383" y="2112946"/>
              <a:ext cx="960120" cy="6084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FA109350-C35D-4C41-9963-1B48D4E7AB8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81383" y="2095306"/>
                <a:ext cx="995760" cy="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23F45B56-56F2-4EE1-8FC8-F86D5FE225C7}"/>
                  </a:ext>
                </a:extLst>
              </p14:cNvPr>
              <p14:cNvContentPartPr/>
              <p14:nvPr/>
            </p14:nvContentPartPr>
            <p14:xfrm>
              <a:off x="6415383" y="2128426"/>
              <a:ext cx="1247400" cy="77040"/>
            </p14:xfrm>
          </p:contentPart>
        </mc:Choice>
        <mc:Fallback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23F45B56-56F2-4EE1-8FC8-F86D5FE225C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97743" y="2110426"/>
                <a:ext cx="1283040" cy="11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852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Der HERR sagte: »Ich habe gesehen, wie schlecht es meinem Volk in Ägypten geht, und ich habe auch gehört, wie sie über ihre Unterdrückung klagen. Ich weiss genau, was sie dort erleiden müssen.</a:t>
            </a:r>
          </a:p>
        </p:txBody>
      </p:sp>
    </p:spTree>
    <p:extLst>
      <p:ext uri="{BB962C8B-B14F-4D97-AF65-F5344CB8AC3E}">
        <p14:creationId xmlns:p14="http://schemas.microsoft.com/office/powerpoint/2010/main" val="387384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359764" y="307299"/>
            <a:ext cx="8574374" cy="4404402"/>
          </a:xfrm>
        </p:spPr>
        <p:txBody>
          <a:bodyPr/>
          <a:lstStyle/>
          <a:p>
            <a:r>
              <a:rPr lang="de-CH" sz="3600" dirty="0"/>
              <a:t>2. Mose 3,1-12</a:t>
            </a:r>
          </a:p>
          <a:p>
            <a:r>
              <a:rPr lang="de-CH" sz="3600" dirty="0"/>
              <a:t>Nun bin ich herabgekommen, um sie aus der Gewalt der Ägypter zu retten. </a:t>
            </a:r>
            <a:r>
              <a:rPr lang="de-CH" sz="3600" dirty="0">
                <a:solidFill>
                  <a:srgbClr val="FFC000"/>
                </a:solidFill>
              </a:rPr>
              <a:t>Ich will sie aus diesem Land herausführen und in ein gutes, grosses Land bringen, in dem es selbst Milch und Honig im Überfluss gibt.</a:t>
            </a:r>
            <a:r>
              <a:rPr lang="de-CH" sz="3600" dirty="0"/>
              <a:t> Jetzt leben dort noch die Kanaaniter, Hetiter, Amoriter, Perisiter, Hiwiter und Jebusiter.</a:t>
            </a:r>
          </a:p>
        </p:txBody>
      </p:sp>
    </p:spTree>
    <p:extLst>
      <p:ext uri="{BB962C8B-B14F-4D97-AF65-F5344CB8AC3E}">
        <p14:creationId xmlns:p14="http://schemas.microsoft.com/office/powerpoint/2010/main" val="28281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anzflächige Foli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anzflächige Foli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634</Words>
  <Application>Microsoft Office PowerPoint</Application>
  <PresentationFormat>Bildschirmpräsentation (16:9)</PresentationFormat>
  <Paragraphs>42</Paragraphs>
  <Slides>18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Roboto Condensed</vt:lpstr>
      <vt:lpstr>Roboto Condensed Light</vt:lpstr>
      <vt:lpstr>ganzflächige Folien</vt:lpstr>
      <vt:lpstr>1_ganzflächige Folien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feg</dc:creator>
  <cp:lastModifiedBy>Reto Pelli (Prisma)</cp:lastModifiedBy>
  <cp:revision>82</cp:revision>
  <dcterms:created xsi:type="dcterms:W3CDTF">2011-05-02T14:57:35Z</dcterms:created>
  <dcterms:modified xsi:type="dcterms:W3CDTF">2022-04-22T08:39:29Z</dcterms:modified>
</cp:coreProperties>
</file>